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3" r:id="rId4"/>
    <p:sldId id="259" r:id="rId5"/>
    <p:sldId id="265" r:id="rId6"/>
    <p:sldId id="266" r:id="rId7"/>
    <p:sldId id="267" r:id="rId8"/>
    <p:sldId id="268" r:id="rId9"/>
    <p:sldId id="269" r:id="rId10"/>
    <p:sldId id="270" r:id="rId11"/>
    <p:sldId id="264" r:id="rId1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302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35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9"/>
            <a:ext cx="9143999" cy="685466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t>13.05.2021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1628800"/>
            <a:ext cx="6984776" cy="1470025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переживания травмирующих событий детьми разного возраста</a:t>
            </a:r>
            <a:r>
              <a:rPr lang="ru-RU" dirty="0"/>
              <a:t/>
            </a:r>
            <a:br>
              <a:rPr lang="ru-RU" dirty="0"/>
            </a:br>
            <a:endParaRPr lang="uk-UA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5589240"/>
            <a:ext cx="8229600" cy="108012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90E674-BADF-4629-93E2-262FF63FA2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5" r="9473"/>
          <a:stretch/>
        </p:blipFill>
        <p:spPr>
          <a:xfrm>
            <a:off x="1907704" y="1164409"/>
            <a:ext cx="5184576" cy="452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521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A242DC-99BA-4EDA-B69B-FC058D8A9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2088232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человеком это значит уметь испытывать чувства любви и привязанности к детям и родителям, близким, любимым, друзьям, коллегам; ценить дело, которым занимаешься; испытывать гордость за достижения и радость от того, что востребован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233138"/>
            <a:ext cx="4601127" cy="307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64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психической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травме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48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Травмирующее событие – событие, которое обладает следующими признаками или большинством из них: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роизошло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внезапно, неожиданно;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азрушает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адаптации человека к окружающему миру; 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ыходит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пределы обычного, привычного опыта;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редставляет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угрозу для жизни и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меет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выраженную негативную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окраску.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97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влияющие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справляться с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негативными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переживаниями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Психологические особенности самого человека:</a:t>
            </a:r>
          </a:p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умение принимать и проживать разные эмоциональные состояния, умение принимать ответственность, наличие ресурсов.</a:t>
            </a:r>
          </a:p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Препятствует: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табуирование чувств и переживаний, отсутствие привычки выражать эмоции, скудный репертуар ресурсов.</a:t>
            </a:r>
          </a:p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Особенности поведения близкого окружения:</a:t>
            </a:r>
          </a:p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Помогает: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уважительное, поддерживающее поведение, понимание и сочувствие;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Препятствует: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игнорирование проблемы, попытки «отвлечь», «переключить внимание», «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инвалидизация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попустительское, оправдывающее поведение.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Знания о закономерностях переживания травматического опыта:</a:t>
            </a:r>
          </a:p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Помогает: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наличие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характере, сроках и результатах внутренней психологической работы; случаях, когда необходимо обратиться к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специалисту.</a:t>
            </a:r>
          </a:p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Препятствует: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таких знаний.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15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>
            <a:noAutofit/>
          </a:bodyPr>
          <a:lstStyle/>
          <a:p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человеком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переживающим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травмирующее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событие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36724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Реакция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на травмирующее событие направлена на преодоление травматического опыта.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Реагирование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закономерный характер.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Переживание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травмы — это не одномоментный процесс, он требует времени и проходит через несколько стадий, сменяющих друг друга: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Острый стресс</a:t>
            </a:r>
          </a:p>
          <a:p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адаптации</a:t>
            </a:r>
            <a:endParaRPr lang="ru-RU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9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9898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озрастно-психологические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переживания травматического события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7479204"/>
              </p:ext>
            </p:extLst>
          </p:nvPr>
        </p:nvGraphicFramePr>
        <p:xfrm>
          <a:off x="457200" y="3212976"/>
          <a:ext cx="82296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8576">
                  <a:extLst>
                    <a:ext uri="{9D8B030D-6E8A-4147-A177-3AD203B41FA5}">
                      <a16:colId xmlns:a16="http://schemas.microsoft.com/office/drawing/2014/main" val="3565754175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3684396246"/>
                    </a:ext>
                  </a:extLst>
                </a:gridCol>
                <a:gridCol w="3034680">
                  <a:extLst>
                    <a:ext uri="{9D8B030D-6E8A-4147-A177-3AD203B41FA5}">
                      <a16:colId xmlns:a16="http://schemas.microsoft.com/office/drawing/2014/main" val="27358954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переживается психическая травма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Меры поддержки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Признаки неблагополучия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8586931"/>
                  </a:ext>
                </a:extLst>
              </a:tr>
              <a:tr h="57197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Травма перерабатывается в игре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Корректное поведение взрослых: информирование о событии в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соответствии с потребностью ребенка, возможность проявления эмоций, эмоциональная поддержка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Стойкий,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непроходящий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регресс,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оявление невротических симптомов.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Стойкое изменение поведения, отказ от привычных занятий,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замкнутость, угасание интереса к происходящему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950967"/>
                  </a:ext>
                </a:extLst>
              </a:tr>
            </a:tbl>
          </a:graphicData>
        </a:graphic>
      </p:graphicFrame>
      <p:sp>
        <p:nvSpPr>
          <p:cNvPr id="5" name="Місце для вмісту 2"/>
          <p:cNvSpPr txBox="1">
            <a:spLocks/>
          </p:cNvSpPr>
          <p:nvPr/>
        </p:nvSpPr>
        <p:spPr>
          <a:xfrm>
            <a:off x="457200" y="1196752"/>
            <a:ext cx="8229600" cy="1944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</a:t>
            </a:r>
          </a:p>
          <a:p>
            <a:pPr marL="0" indent="0">
              <a:buNone/>
            </a:pPr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3 до 6,5-7 лет</a:t>
            </a:r>
          </a:p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деятельность: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</a:t>
            </a:r>
          </a:p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ситуация развития: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 со сверстниками, однако важную роль занимает родитель.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62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9898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озрастно-психологические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переживания травматического события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4550383"/>
              </p:ext>
            </p:extLst>
          </p:nvPr>
        </p:nvGraphicFramePr>
        <p:xfrm>
          <a:off x="457200" y="3284984"/>
          <a:ext cx="82296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8576">
                  <a:extLst>
                    <a:ext uri="{9D8B030D-6E8A-4147-A177-3AD203B41FA5}">
                      <a16:colId xmlns:a16="http://schemas.microsoft.com/office/drawing/2014/main" val="3565754175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3684396246"/>
                    </a:ext>
                  </a:extLst>
                </a:gridCol>
                <a:gridCol w="3106688">
                  <a:extLst>
                    <a:ext uri="{9D8B030D-6E8A-4147-A177-3AD203B41FA5}">
                      <a16:colId xmlns:a16="http://schemas.microsoft.com/office/drawing/2014/main" val="2735895486"/>
                    </a:ext>
                  </a:extLst>
                </a:gridCol>
              </a:tblGrid>
              <a:tr h="81153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переживается психическая травма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Меры поддержки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Признаки неблагополучия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8586931"/>
                  </a:ext>
                </a:extLst>
              </a:tr>
              <a:tr h="202882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Травма перерабатывается через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познание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Удовлетворение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потребности в проговаривании ситуации, ответы на вопросы, интересующие ребенка, помощь в формировании представления о временной перспективе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Стойкое изменение поведения;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Снижение успеваемости, интереса к учебе;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Существенное изменение характера социальных контактов;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Стойкие эмоциональные изменения.</a:t>
                      </a:r>
                      <a:endParaRPr lang="ru-RU" sz="1800" kern="1200" baseline="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950967"/>
                  </a:ext>
                </a:extLst>
              </a:tr>
            </a:tbl>
          </a:graphicData>
        </a:graphic>
      </p:graphicFrame>
      <p:sp>
        <p:nvSpPr>
          <p:cNvPr id="5" name="Місце для вмісту 2"/>
          <p:cNvSpPr txBox="1">
            <a:spLocks/>
          </p:cNvSpPr>
          <p:nvPr/>
        </p:nvSpPr>
        <p:spPr>
          <a:xfrm>
            <a:off x="457200" y="1052736"/>
            <a:ext cx="8507288" cy="1944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Младший школьный возраст</a:t>
            </a:r>
          </a:p>
          <a:p>
            <a:pPr marL="0" indent="0">
              <a:buNone/>
            </a:pPr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7 до 10-11 лет</a:t>
            </a:r>
          </a:p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деятельность: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</a:t>
            </a:r>
          </a:p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ситуация развития: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раздваивается позиция близкого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взрослого: наряду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родителем, очень значимым человеком становится учитель</a:t>
            </a:r>
          </a:p>
        </p:txBody>
      </p:sp>
    </p:spTree>
    <p:extLst>
      <p:ext uri="{BB962C8B-B14F-4D97-AF65-F5344CB8AC3E}">
        <p14:creationId xmlns:p14="http://schemas.microsoft.com/office/powerpoint/2010/main" val="405756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озрастно-психологические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переживания травматического события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1300175"/>
              </p:ext>
            </p:extLst>
          </p:nvPr>
        </p:nvGraphicFramePr>
        <p:xfrm>
          <a:off x="457200" y="2636912"/>
          <a:ext cx="8229600" cy="409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8576">
                  <a:extLst>
                    <a:ext uri="{9D8B030D-6E8A-4147-A177-3AD203B41FA5}">
                      <a16:colId xmlns:a16="http://schemas.microsoft.com/office/drawing/2014/main" val="3565754175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3684396246"/>
                    </a:ext>
                  </a:extLst>
                </a:gridCol>
                <a:gridCol w="3034680">
                  <a:extLst>
                    <a:ext uri="{9D8B030D-6E8A-4147-A177-3AD203B41FA5}">
                      <a16:colId xmlns:a16="http://schemas.microsoft.com/office/drawing/2014/main" val="2735895486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переживается психическая травма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Меры поддержки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Признаки неблагополучия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8586931"/>
                  </a:ext>
                </a:extLst>
              </a:tr>
              <a:tr h="288032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Травма перерабатывается через личностно-значимую коммуникацию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условий для возможности обсуждения происходящего.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Важно удержаться от попыток занять позицию «сверху».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почувствовать свой уникальный опыт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Резкое изменение поведения;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Появления признаков употребления алкоголя и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психоактивных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веществ,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самоповреждающего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поведения;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Замкнутость, сниженный эмоциональный фон; нежелание выходить из комнаты, говорить о произошедшем;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Появление вспыльчивости, гнева, раздражительности, агрессивное поведение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950967"/>
                  </a:ext>
                </a:extLst>
              </a:tr>
            </a:tbl>
          </a:graphicData>
        </a:graphic>
      </p:graphicFrame>
      <p:sp>
        <p:nvSpPr>
          <p:cNvPr id="5" name="Місце для вмісту 2"/>
          <p:cNvSpPr txBox="1">
            <a:spLocks/>
          </p:cNvSpPr>
          <p:nvPr/>
        </p:nvSpPr>
        <p:spPr>
          <a:xfrm>
            <a:off x="457200" y="980728"/>
            <a:ext cx="8229600" cy="1728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Подростковый возраст</a:t>
            </a:r>
          </a:p>
          <a:p>
            <a:pPr marL="0" indent="0">
              <a:buNone/>
            </a:pPr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11 до 14 лет</a:t>
            </a:r>
          </a:p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деятельность: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со сверстниками</a:t>
            </a:r>
          </a:p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ситуация развития: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референтная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группа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814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ісце для вмісту 2"/>
          <p:cNvSpPr txBox="1">
            <a:spLocks/>
          </p:cNvSpPr>
          <p:nvPr/>
        </p:nvSpPr>
        <p:spPr>
          <a:xfrm>
            <a:off x="457200" y="1124744"/>
            <a:ext cx="8229600" cy="51125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Любое ощущение неблагополучия, тревоги, беспокойства может быть поводом обратиться к специалисту;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помощь нужна не ребенку, а взрослому который находится рядом с ребенком. Психическое здоровье ребенка во многом определяется эмоциональным и психологическим состоянием родителей (или других близких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психологических проблем достаточно частое явление. В обращении к психологу нет ничего постыдного. Это не слабость, а сила и ответственное отношение к себе и своему ребенку, потому что справляясь со своими тревогами и страхами мы становимся сильнее и счастливее.</a:t>
            </a:r>
          </a:p>
        </p:txBody>
      </p:sp>
    </p:spTree>
    <p:extLst>
      <p:ext uri="{BB962C8B-B14F-4D97-AF65-F5344CB8AC3E}">
        <p14:creationId xmlns:p14="http://schemas.microsoft.com/office/powerpoint/2010/main" val="11170059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646</Words>
  <Application>Microsoft Office PowerPoint</Application>
  <PresentationFormat>Экран (4:3)</PresentationFormat>
  <Paragraphs>71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Специальное оформление</vt:lpstr>
      <vt:lpstr>особенности переживания травмирующих событий детьми разного возраста </vt:lpstr>
      <vt:lpstr>Быть человеком это значит уметь испытывать чувства любви и привязанности к детям и родителям, близким, любимым, друзьям, коллегам; ценить дело, которым занимаешься; испытывать гордость за достижения и радость от того, что востребован</vt:lpstr>
      <vt:lpstr>Общие представления о психической травме</vt:lpstr>
      <vt:lpstr>Основные факторы, влияющие на способность человека справляться с негативными переживаниями</vt:lpstr>
      <vt:lpstr>Взаимодействие с человеком, переживающим травмирующее событие</vt:lpstr>
      <vt:lpstr>Возрастно-психологические особенности переживания травматического события</vt:lpstr>
      <vt:lpstr>Возрастно-психологические особенности переживания травматического события</vt:lpstr>
      <vt:lpstr>Возрастно-психологические особенности переживания травматического события</vt:lpstr>
      <vt:lpstr>Важно: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205_01</cp:lastModifiedBy>
  <cp:revision>43</cp:revision>
  <dcterms:created xsi:type="dcterms:W3CDTF">2009-01-08T12:15:48Z</dcterms:created>
  <dcterms:modified xsi:type="dcterms:W3CDTF">2021-05-13T06:27:00Z</dcterms:modified>
</cp:coreProperties>
</file>